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6" r:id="rId9"/>
    <p:sldId id="267" r:id="rId10"/>
    <p:sldId id="268" r:id="rId11"/>
    <p:sldId id="269" r:id="rId12"/>
    <p:sldId id="262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Roboto Condensed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74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196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Implementation of TCP Client-Server using Socket Programming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5724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27DA1-17C8-0E70-31BD-EB02CB6EE744}"/>
              </a:ext>
            </a:extLst>
          </p:cNvPr>
          <p:cNvSpPr txBox="1"/>
          <p:nvPr/>
        </p:nvSpPr>
        <p:spPr>
          <a:xfrm>
            <a:off x="1070517" y="39519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i="1" dirty="0"/>
              <a:t>Receiving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62ABE-3225-2766-32DD-0A524AF1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6" y="1372294"/>
            <a:ext cx="7635902" cy="115834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A3E803A-3C04-D1AA-7A3B-67616B84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66" y="2837534"/>
            <a:ext cx="47427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Receives data sent by client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1024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buffer size (max data per receive)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.decode()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convert bytes to string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92C55-7F39-72BF-787E-0E0214851254}"/>
              </a:ext>
            </a:extLst>
          </p:cNvPr>
          <p:cNvSpPr txBox="1"/>
          <p:nvPr/>
        </p:nvSpPr>
        <p:spPr>
          <a:xfrm>
            <a:off x="1070517" y="419173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Sending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AC468-52E2-2668-FC5A-DA9EA526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9" y="4899611"/>
            <a:ext cx="7559695" cy="1463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227A4-C0E2-F6AA-776C-4DC9ACD2296D}"/>
              </a:ext>
            </a:extLst>
          </p:cNvPr>
          <p:cNvSpPr txBox="1"/>
          <p:nvPr/>
        </p:nvSpPr>
        <p:spPr>
          <a:xfrm>
            <a:off x="910166" y="685730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Server sends confirmation message back to client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Courier New" panose="02070309020205020404" pitchFamily="49" charset="0"/>
              </a:rPr>
              <a:t>.encode()</a:t>
            </a:r>
            <a:r>
              <a:rPr lang="en-US" b="1" i="1" dirty="0"/>
              <a:t> → converts string to bytes</a:t>
            </a:r>
          </a:p>
        </p:txBody>
      </p:sp>
    </p:spTree>
    <p:extLst>
      <p:ext uri="{BB962C8B-B14F-4D97-AF65-F5344CB8AC3E}">
        <p14:creationId xmlns:p14="http://schemas.microsoft.com/office/powerpoint/2010/main" val="23182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3A709-95E9-2960-304E-0919562B00D0}"/>
              </a:ext>
            </a:extLst>
          </p:cNvPr>
          <p:cNvSpPr txBox="1"/>
          <p:nvPr/>
        </p:nvSpPr>
        <p:spPr>
          <a:xfrm>
            <a:off x="1550020" y="52901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Closing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6A571-457C-FF20-D3F2-20343DF6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79" y="1265322"/>
            <a:ext cx="7628281" cy="139458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8278514-27F5-B695-8C35-1BEE2B16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479" y="3256376"/>
            <a:ext cx="54457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Closes client socket after each 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Finally shuts server when exit request received</a:t>
            </a:r>
          </a:p>
        </p:txBody>
      </p:sp>
    </p:spTree>
    <p:extLst>
      <p:ext uri="{BB962C8B-B14F-4D97-AF65-F5344CB8AC3E}">
        <p14:creationId xmlns:p14="http://schemas.microsoft.com/office/powerpoint/2010/main" val="42847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013" y="383619"/>
            <a:ext cx="5015865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 Implementation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86013" y="1095256"/>
            <a:ext cx="13658374" cy="2872740"/>
          </a:xfrm>
          <a:prstGeom prst="roundRect">
            <a:avLst>
              <a:gd name="adj" fmla="val 725"/>
            </a:avLst>
          </a:prstGeom>
          <a:solidFill>
            <a:srgbClr val="DBDBD6"/>
          </a:solidFill>
          <a:ln/>
        </p:spPr>
      </p:sp>
      <p:sp>
        <p:nvSpPr>
          <p:cNvPr id="4" name="Shape 2"/>
          <p:cNvSpPr/>
          <p:nvPr/>
        </p:nvSpPr>
        <p:spPr>
          <a:xfrm>
            <a:off x="472202" y="1117624"/>
            <a:ext cx="13672185" cy="6349202"/>
          </a:xfrm>
          <a:prstGeom prst="roundRect">
            <a:avLst>
              <a:gd name="adj" fmla="val 725"/>
            </a:avLst>
          </a:prstGeom>
          <a:solidFill>
            <a:srgbClr val="DBDBD6"/>
          </a:solidFill>
          <a:ln/>
        </p:spPr>
        <p:txBody>
          <a:bodyPr/>
          <a:lstStyle/>
          <a:p>
            <a:r>
              <a:rPr lang="en-US" sz="1400" dirty="0"/>
              <a:t>import socket</a:t>
            </a:r>
          </a:p>
          <a:p>
            <a:r>
              <a:rPr lang="en-US" sz="1400" dirty="0"/>
              <a:t>import time</a:t>
            </a:r>
          </a:p>
          <a:p>
            <a:r>
              <a:rPr lang="en-US" sz="1400" dirty="0"/>
              <a:t>while True:</a:t>
            </a:r>
          </a:p>
          <a:p>
            <a:r>
              <a:rPr lang="en-US" sz="1400" dirty="0"/>
              <a:t>    # Create a new socket each time</a:t>
            </a:r>
          </a:p>
          <a:p>
            <a:r>
              <a:rPr lang="en-US" sz="1400" dirty="0"/>
              <a:t>    client = </a:t>
            </a:r>
            <a:r>
              <a:rPr lang="en-US" sz="1400" dirty="0" err="1"/>
              <a:t>socket.socket</a:t>
            </a:r>
            <a:r>
              <a:rPr lang="en-US" sz="1400" dirty="0"/>
              <a:t>(</a:t>
            </a:r>
            <a:r>
              <a:rPr lang="en-US" sz="1400" dirty="0" err="1"/>
              <a:t>socket.AF_INET</a:t>
            </a:r>
            <a:r>
              <a:rPr lang="en-US" sz="1400" dirty="0"/>
              <a:t>, </a:t>
            </a:r>
            <a:r>
              <a:rPr lang="en-US" sz="1400" dirty="0" err="1"/>
              <a:t>socket.SOCK_STREAM</a:t>
            </a:r>
            <a:r>
              <a:rPr lang="en-US" sz="1400" dirty="0"/>
              <a:t>)</a:t>
            </a:r>
          </a:p>
          <a:p>
            <a:r>
              <a:rPr lang="en-US" sz="1400" dirty="0"/>
              <a:t>    </a:t>
            </a:r>
          </a:p>
          <a:p>
            <a:r>
              <a:rPr lang="en-US" sz="1400" dirty="0"/>
              <a:t>    # Connect to server</a:t>
            </a:r>
          </a:p>
          <a:p>
            <a:r>
              <a:rPr lang="en-US" sz="1400" dirty="0"/>
              <a:t>    </a:t>
            </a:r>
            <a:r>
              <a:rPr lang="en-US" sz="1400" dirty="0" err="1"/>
              <a:t>client.connect</a:t>
            </a:r>
            <a:r>
              <a:rPr lang="en-US" sz="1400" dirty="0"/>
              <a:t>(('127.0.0.1', 9993))</a:t>
            </a:r>
          </a:p>
          <a:p>
            <a:r>
              <a:rPr lang="en-US" sz="1400" dirty="0"/>
              <a:t>    message=input("Enter message to send to the server:")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    # Send the list</a:t>
            </a:r>
          </a:p>
          <a:p>
            <a:r>
              <a:rPr lang="en-US" sz="1400" dirty="0"/>
              <a:t>    </a:t>
            </a:r>
            <a:r>
              <a:rPr lang="en-US" sz="1400" dirty="0" err="1"/>
              <a:t>client.sendall</a:t>
            </a:r>
            <a:r>
              <a:rPr lang="en-US" sz="1400" dirty="0"/>
              <a:t>(</a:t>
            </a:r>
            <a:r>
              <a:rPr lang="en-US" sz="1400" dirty="0" err="1"/>
              <a:t>message.encode</a:t>
            </a:r>
            <a:r>
              <a:rPr lang="en-US" sz="1400" dirty="0"/>
              <a:t>())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    # Receive response</a:t>
            </a:r>
          </a:p>
          <a:p>
            <a:r>
              <a:rPr lang="en-US" sz="1400" dirty="0"/>
              <a:t>    response = </a:t>
            </a:r>
            <a:r>
              <a:rPr lang="en-US" sz="1400" dirty="0" err="1"/>
              <a:t>client.recv</a:t>
            </a:r>
            <a:r>
              <a:rPr lang="en-US" sz="1400" dirty="0"/>
              <a:t>(1024).decode()</a:t>
            </a:r>
          </a:p>
          <a:p>
            <a:r>
              <a:rPr lang="en-US" sz="1400" dirty="0"/>
              <a:t>    print("Response from server:", response)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    # Close socket</a:t>
            </a:r>
          </a:p>
          <a:p>
            <a:r>
              <a:rPr lang="en-US" sz="1400" dirty="0"/>
              <a:t>    </a:t>
            </a:r>
            <a:r>
              <a:rPr lang="en-US" sz="1400" dirty="0" err="1"/>
              <a:t>client.close</a:t>
            </a:r>
            <a:r>
              <a:rPr lang="en-US" sz="1400" dirty="0"/>
              <a:t>()</a:t>
            </a:r>
          </a:p>
          <a:p>
            <a:r>
              <a:rPr lang="en-US" sz="1400" dirty="0"/>
              <a:t>    if </a:t>
            </a:r>
            <a:r>
              <a:rPr lang="en-US" sz="1400" dirty="0" err="1"/>
              <a:t>message.lower</a:t>
            </a:r>
            <a:r>
              <a:rPr lang="en-US" sz="1400" dirty="0"/>
              <a:t>() == 'exit':</a:t>
            </a:r>
          </a:p>
          <a:p>
            <a:r>
              <a:rPr lang="en-US" sz="1400" dirty="0"/>
              <a:t>        break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    # Optional delay to avoid flooding the server</a:t>
            </a:r>
          </a:p>
          <a:p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7934" y="1199317"/>
            <a:ext cx="13394531" cy="26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486013" y="4197965"/>
            <a:ext cx="69413" cy="69413"/>
          </a:xfrm>
          <a:prstGeom prst="roundRect">
            <a:avLst>
              <a:gd name="adj" fmla="val 658666"/>
            </a:avLst>
          </a:prstGeom>
          <a:solidFill>
            <a:srgbClr val="C8CAC1"/>
          </a:solidFill>
          <a:ln/>
        </p:spPr>
      </p:sp>
      <p:sp>
        <p:nvSpPr>
          <p:cNvPr id="9" name="Shape 7"/>
          <p:cNvSpPr/>
          <p:nvPr/>
        </p:nvSpPr>
        <p:spPr>
          <a:xfrm>
            <a:off x="486013" y="4997827"/>
            <a:ext cx="69413" cy="69413"/>
          </a:xfrm>
          <a:prstGeom prst="roundRect">
            <a:avLst>
              <a:gd name="adj" fmla="val 658666"/>
            </a:avLst>
          </a:prstGeom>
          <a:solidFill>
            <a:srgbClr val="C8CAC1"/>
          </a:solidFill>
          <a:ln/>
        </p:spPr>
      </p:sp>
      <p:sp>
        <p:nvSpPr>
          <p:cNvPr id="12" name="Shape 10"/>
          <p:cNvSpPr/>
          <p:nvPr/>
        </p:nvSpPr>
        <p:spPr>
          <a:xfrm>
            <a:off x="486013" y="5797689"/>
            <a:ext cx="69413" cy="69413"/>
          </a:xfrm>
          <a:prstGeom prst="roundRect">
            <a:avLst>
              <a:gd name="adj" fmla="val 658666"/>
            </a:avLst>
          </a:prstGeom>
          <a:solidFill>
            <a:srgbClr val="C8CAC1"/>
          </a:solidFill>
          <a:ln/>
        </p:spPr>
      </p:sp>
      <p:sp>
        <p:nvSpPr>
          <p:cNvPr id="15" name="Shape 13"/>
          <p:cNvSpPr/>
          <p:nvPr/>
        </p:nvSpPr>
        <p:spPr>
          <a:xfrm>
            <a:off x="486013" y="6597551"/>
            <a:ext cx="69413" cy="69413"/>
          </a:xfrm>
          <a:prstGeom prst="roundRect">
            <a:avLst>
              <a:gd name="adj" fmla="val 658666"/>
            </a:avLst>
          </a:prstGeom>
          <a:solidFill>
            <a:srgbClr val="C8CAC1"/>
          </a:solidFill>
          <a:ln/>
        </p:spPr>
      </p:sp>
      <p:sp>
        <p:nvSpPr>
          <p:cNvPr id="18" name="Shape 16"/>
          <p:cNvSpPr/>
          <p:nvPr/>
        </p:nvSpPr>
        <p:spPr>
          <a:xfrm>
            <a:off x="486013" y="7397413"/>
            <a:ext cx="69413" cy="69413"/>
          </a:xfrm>
          <a:prstGeom prst="roundRect">
            <a:avLst>
              <a:gd name="adj" fmla="val 658666"/>
            </a:avLst>
          </a:prstGeom>
          <a:solidFill>
            <a:srgbClr val="C8CAC1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013" y="596027"/>
            <a:ext cx="6395085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Demonstration Steps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013" y="1486733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013" y="1791176"/>
            <a:ext cx="7795974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6" name="Text 3"/>
          <p:cNvSpPr/>
          <p:nvPr/>
        </p:nvSpPr>
        <p:spPr>
          <a:xfrm>
            <a:off x="674013" y="1933099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Launch Server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4013" y="2349460"/>
            <a:ext cx="7795974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Execute server script. Terminal displays "Listening on 127.0.0.1:12345" and waits for incoming connections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4013" y="3302675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4013" y="3607118"/>
            <a:ext cx="7795974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0" name="Text 7"/>
          <p:cNvSpPr/>
          <p:nvPr/>
        </p:nvSpPr>
        <p:spPr>
          <a:xfrm>
            <a:off x="674013" y="3749040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Run Client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74013" y="4165402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Execute client script in a separate terminal. Client immediately connects to the server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4013" y="4810482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4013" y="5114925"/>
            <a:ext cx="7795974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4" name="Text 11"/>
          <p:cNvSpPr/>
          <p:nvPr/>
        </p:nvSpPr>
        <p:spPr>
          <a:xfrm>
            <a:off x="674013" y="5256848"/>
            <a:ext cx="290988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Exchange Messages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4013" y="5673209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 sends message, server receives and displays it. Server responds with confirmation message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4013" y="6318290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4013" y="6622733"/>
            <a:ext cx="7795974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8" name="Text 15"/>
          <p:cNvSpPr/>
          <p:nvPr/>
        </p:nvSpPr>
        <p:spPr>
          <a:xfrm>
            <a:off x="674013" y="6764655"/>
            <a:ext cx="2682597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Close Connection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4013" y="7181017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 closes connection using exit command. Server returns to listening state for next client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52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Results &amp; Output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977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Server Terminal Output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893582"/>
            <a:ext cx="3501509" cy="1791652"/>
          </a:xfrm>
          <a:prstGeom prst="roundRect">
            <a:avLst>
              <a:gd name="adj" fmla="val 1899"/>
            </a:avLst>
          </a:prstGeom>
          <a:solidFill>
            <a:srgbClr val="DBDBD6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3893582"/>
            <a:ext cx="3524131" cy="1791652"/>
          </a:xfrm>
          <a:prstGeom prst="roundRect">
            <a:avLst>
              <a:gd name="adj" fmla="val 1899"/>
            </a:avLst>
          </a:prstGeom>
          <a:solidFill>
            <a:srgbClr val="DBDBD6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4063603"/>
            <a:ext cx="30705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Listening on 127.0.0.1:12345Connected to: ('127.0.0.1', 54321)Received: Hello from client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92977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 Terminal Output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4856321" y="3893582"/>
            <a:ext cx="3501509" cy="1428750"/>
          </a:xfrm>
          <a:prstGeom prst="roundRect">
            <a:avLst>
              <a:gd name="adj" fmla="val 2381"/>
            </a:avLst>
          </a:prstGeom>
          <a:solidFill>
            <a:srgbClr val="DBDBD6"/>
          </a:solidFill>
          <a:ln/>
        </p:spPr>
      </p:sp>
      <p:sp>
        <p:nvSpPr>
          <p:cNvPr id="10" name="Shape 7"/>
          <p:cNvSpPr/>
          <p:nvPr/>
        </p:nvSpPr>
        <p:spPr>
          <a:xfrm>
            <a:off x="4845010" y="3893582"/>
            <a:ext cx="3524131" cy="1428750"/>
          </a:xfrm>
          <a:prstGeom prst="roundRect">
            <a:avLst>
              <a:gd name="adj" fmla="val 2381"/>
            </a:avLst>
          </a:prstGeom>
          <a:solidFill>
            <a:srgbClr val="DBDBD6"/>
          </a:solidFill>
          <a:ln/>
        </p:spPr>
      </p:sp>
      <p:sp>
        <p:nvSpPr>
          <p:cNvPr id="11" name="Text 8"/>
          <p:cNvSpPr/>
          <p:nvPr/>
        </p:nvSpPr>
        <p:spPr>
          <a:xfrm>
            <a:off x="5071824" y="4063603"/>
            <a:ext cx="30705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message: Hello from clientServer: Message received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1955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Outcome: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Successful establishment of TCP connection, reliable message transmission from client to server, and acknowledgement response demonstrates complete implementation of the socket programming protocol.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375" y="413504"/>
            <a:ext cx="8036004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Future Applications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375" y="943570"/>
            <a:ext cx="22559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Takeaways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6375" y="1451015"/>
            <a:ext cx="1357764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TCP ensures reliable, ordered, and error-free communication between networked applications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375" y="1744147"/>
            <a:ext cx="1357764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Socket programming provides the foundation for all network-based software applications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375" y="2037278"/>
            <a:ext cx="1357764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Python's socket library simplifies implementation of complex networking protocols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6375" y="2503289"/>
            <a:ext cx="353115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Real-World Applications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66893" y="4024789"/>
            <a:ext cx="2172176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Chat Applications</a:t>
            </a:r>
            <a:endParaRPr lang="en-US" sz="14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70" y="3010733"/>
            <a:ext cx="4752142" cy="4752142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349" y="4561761"/>
            <a:ext cx="211455" cy="21145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91211" y="3610094"/>
            <a:ext cx="187999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File Transfer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070" y="3010733"/>
            <a:ext cx="4752142" cy="4752142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7496" y="4117181"/>
            <a:ext cx="211455" cy="2114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91963" y="5269230"/>
            <a:ext cx="187999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Web Servers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070" y="3010733"/>
            <a:ext cx="4752142" cy="47521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3078" y="5281017"/>
            <a:ext cx="211455" cy="21145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91211" y="6928485"/>
            <a:ext cx="187999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Online Gaming</a:t>
            </a:r>
            <a:endParaRPr lang="en-US" sz="14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9070" y="3010733"/>
            <a:ext cx="4752142" cy="475214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7496" y="6444853"/>
            <a:ext cx="211455" cy="2114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897743" y="6513671"/>
            <a:ext cx="204132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Database Systems</a:t>
            </a:r>
            <a:endParaRPr lang="en-US" sz="14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070" y="3010733"/>
            <a:ext cx="4752142" cy="4752142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19349" y="6000274"/>
            <a:ext cx="211455" cy="21145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526375" y="7988379"/>
            <a:ext cx="304430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Enhancements</a:t>
            </a:r>
            <a:endParaRPr lang="en-US" sz="1750" dirty="0"/>
          </a:p>
        </p:txBody>
      </p:sp>
      <p:sp>
        <p:nvSpPr>
          <p:cNvPr id="24" name="Text 12"/>
          <p:cNvSpPr/>
          <p:nvPr/>
        </p:nvSpPr>
        <p:spPr>
          <a:xfrm>
            <a:off x="526375" y="8495824"/>
            <a:ext cx="1357764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Multi-client concurrent handling using threading, secure communication with encryption, file sharing capabilities, and graphical user interfaces for improved usability.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25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Introduction to Socket Programming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7075"/>
            <a:ext cx="350150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Socket Programming Fundamentals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5687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Sockets provide the interface for network communication between applications running on different computers. They enable processes to exchange data over a network reliably and efficiently.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670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Client-Server Communication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0254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client initiates a connection to a server, which listens for incoming requests. TCP (Transmission Control Protocol) guarantees that data arrives in order, without errors, and establishes a persistent connection between the two endpoints.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7844909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TCP Protocol Characteristics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1738" y="1286351"/>
            <a:ext cx="6661785" cy="941189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35092" y="1449705"/>
            <a:ext cx="277427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Connection-Oriented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5092" y="1802844"/>
            <a:ext cx="633507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Establishes a connection before data transfer begins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7396877" y="1286351"/>
            <a:ext cx="6661785" cy="941189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560231" y="1449705"/>
            <a:ext cx="228731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Reliable Delivery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60231" y="1802844"/>
            <a:ext cx="633507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Guarantees all data arrives without loss or corruption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1738" y="2390894"/>
            <a:ext cx="6661785" cy="941189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5092" y="2554248"/>
            <a:ext cx="209716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Ordered Packets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5092" y="2907387"/>
            <a:ext cx="633507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packets arrive in the same sequence they were sent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396877" y="2390894"/>
            <a:ext cx="6661785" cy="941189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560231" y="2554248"/>
            <a:ext cx="2042041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Error Checking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0231" y="2907387"/>
            <a:ext cx="633507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Detects and corrects transmission errors automatically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686425" y="3577114"/>
            <a:ext cx="325743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Three-Way Handshake</a:t>
            </a:r>
            <a:endParaRPr lang="en-US" sz="19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91" y="4128373"/>
            <a:ext cx="12113419" cy="438507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147718" y="7443049"/>
            <a:ext cx="3034525" cy="37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Client: ACK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2147718" y="6121345"/>
            <a:ext cx="3034525" cy="379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Server: SYN-ACK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2147718" y="4786154"/>
            <a:ext cx="3034525" cy="379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Client: SYN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2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Client-Server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4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Server Role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059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Listens on a specific IP address and port number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110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Accepts incoming connection requests from clients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161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Handles multiple client communications sequentially or concurrently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841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Remains active, awaiting new connections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024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 Role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6059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Initiates connections to the server using server's IP and port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110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Sends requests and receives responses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161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Can terminate connection when communication is complete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212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Typically short-lived connections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909" y="795695"/>
            <a:ext cx="7561659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Implementation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2909" y="1649968"/>
            <a:ext cx="7850981" cy="4255770"/>
          </a:xfrm>
          <a:prstGeom prst="roundRect">
            <a:avLst>
              <a:gd name="adj" fmla="val 651"/>
            </a:avLst>
          </a:prstGeom>
          <a:solidFill>
            <a:srgbClr val="D8D9D2"/>
          </a:solidFill>
          <a:ln/>
        </p:spPr>
      </p:sp>
      <p:sp>
        <p:nvSpPr>
          <p:cNvPr id="5" name="Shape 2"/>
          <p:cNvSpPr/>
          <p:nvPr/>
        </p:nvSpPr>
        <p:spPr>
          <a:xfrm>
            <a:off x="6132909" y="1649968"/>
            <a:ext cx="7850981" cy="1063943"/>
          </a:xfrm>
          <a:prstGeom prst="roundRect">
            <a:avLst>
              <a:gd name="adj" fmla="val 2604"/>
            </a:avLst>
          </a:prstGeom>
          <a:solidFill>
            <a:srgbClr val="D8D9D2"/>
          </a:solidFill>
          <a:ln/>
        </p:spPr>
      </p:sp>
      <p:sp>
        <p:nvSpPr>
          <p:cNvPr id="6" name="Text 3"/>
          <p:cNvSpPr/>
          <p:nvPr/>
        </p:nvSpPr>
        <p:spPr>
          <a:xfrm>
            <a:off x="6317575" y="1834634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Create Socket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17575" y="2233851"/>
            <a:ext cx="74816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Initialise TCP socket object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2909" y="2736213"/>
            <a:ext cx="7850981" cy="1063943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9" name="Shape 6"/>
          <p:cNvSpPr/>
          <p:nvPr/>
        </p:nvSpPr>
        <p:spPr>
          <a:xfrm>
            <a:off x="6132909" y="2713911"/>
            <a:ext cx="7850981" cy="22860"/>
          </a:xfrm>
          <a:prstGeom prst="roundRect">
            <a:avLst>
              <a:gd name="adj" fmla="val 121208"/>
            </a:avLst>
          </a:prstGeom>
          <a:solidFill>
            <a:srgbClr val="AEB0A7"/>
          </a:solidFill>
          <a:ln/>
        </p:spPr>
      </p:sp>
      <p:sp>
        <p:nvSpPr>
          <p:cNvPr id="10" name="Text 7"/>
          <p:cNvSpPr/>
          <p:nvPr/>
        </p:nvSpPr>
        <p:spPr>
          <a:xfrm>
            <a:off x="6317575" y="2898577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Bind &amp; Listen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317575" y="3297793"/>
            <a:ext cx="74816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Server attaches to port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2909" y="3777853"/>
            <a:ext cx="7850981" cy="1063943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3" name="Shape 10"/>
          <p:cNvSpPr/>
          <p:nvPr/>
        </p:nvSpPr>
        <p:spPr>
          <a:xfrm>
            <a:off x="6132909" y="3777853"/>
            <a:ext cx="7850981" cy="22860"/>
          </a:xfrm>
          <a:prstGeom prst="roundRect">
            <a:avLst>
              <a:gd name="adj" fmla="val 121208"/>
            </a:avLst>
          </a:prstGeom>
          <a:solidFill>
            <a:srgbClr val="AEB0A7"/>
          </a:solidFill>
          <a:ln/>
        </p:spPr>
      </p:sp>
      <p:sp>
        <p:nvSpPr>
          <p:cNvPr id="14" name="Text 11"/>
          <p:cNvSpPr/>
          <p:nvPr/>
        </p:nvSpPr>
        <p:spPr>
          <a:xfrm>
            <a:off x="6317575" y="3962519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Connect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17575" y="4361736"/>
            <a:ext cx="74816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 establishes link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32909" y="4841796"/>
            <a:ext cx="7850981" cy="1063943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7" name="Shape 14"/>
          <p:cNvSpPr/>
          <p:nvPr/>
        </p:nvSpPr>
        <p:spPr>
          <a:xfrm>
            <a:off x="6132909" y="4841796"/>
            <a:ext cx="7850981" cy="22860"/>
          </a:xfrm>
          <a:prstGeom prst="roundRect">
            <a:avLst>
              <a:gd name="adj" fmla="val 121208"/>
            </a:avLst>
          </a:prstGeom>
          <a:solidFill>
            <a:srgbClr val="AEB0A7"/>
          </a:solidFill>
          <a:ln/>
        </p:spPr>
      </p:sp>
      <p:sp>
        <p:nvSpPr>
          <p:cNvPr id="18" name="Text 15"/>
          <p:cNvSpPr/>
          <p:nvPr/>
        </p:nvSpPr>
        <p:spPr>
          <a:xfrm>
            <a:off x="6317575" y="5026462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Exchange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317575" y="5425678"/>
            <a:ext cx="74816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Send and receive data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132909" y="6182797"/>
            <a:ext cx="308764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6132909" y="6972300"/>
            <a:ext cx="2317075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Language:</a:t>
            </a: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Python 3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8908137" y="6972300"/>
            <a:ext cx="231636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Library:</a:t>
            </a: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Socket module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11682651" y="6972300"/>
            <a:ext cx="231636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Platforms:</a:t>
            </a: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Windows, Linux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AA9163-3E26-8BF5-5DDC-DB01C6BD0703}"/>
              </a:ext>
            </a:extLst>
          </p:cNvPr>
          <p:cNvSpPr txBox="1"/>
          <p:nvPr/>
        </p:nvSpPr>
        <p:spPr>
          <a:xfrm>
            <a:off x="925552" y="774999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i="1" dirty="0"/>
              <a:t>Server Side Flow (TCP Socket Programming)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Create a socket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Bind the socket to IP address and Port number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Listen for incoming client connections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Accept the client connection request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Receive data from the client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Send response back to the client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Close the 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3133B-5E84-16E8-04FA-124FD0A37817}"/>
              </a:ext>
            </a:extLst>
          </p:cNvPr>
          <p:cNvSpPr txBox="1"/>
          <p:nvPr/>
        </p:nvSpPr>
        <p:spPr>
          <a:xfrm>
            <a:off x="925552" y="4375062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i="1" dirty="0"/>
              <a:t>Client Side Flow (TCP Socket Programming)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Create a socket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Connect to server using IP address and Port number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Send data to the server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Receive response from the server</a:t>
            </a:r>
          </a:p>
          <a:p>
            <a:pPr>
              <a:buFont typeface="+mj-lt"/>
              <a:buAutoNum type="arabicPeriod"/>
            </a:pPr>
            <a:r>
              <a:rPr lang="en-US" b="1" i="1" dirty="0"/>
              <a:t>Close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28161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flipH="1">
            <a:off x="4326673" y="382488"/>
            <a:ext cx="3780261" cy="41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IN" sz="3600" b="1" i="1" u="sng" dirty="0"/>
              <a:t>Server Implementation</a:t>
            </a:r>
            <a:endParaRPr lang="en-US" sz="3600" b="1" i="1" u="sng" dirty="0"/>
          </a:p>
        </p:txBody>
      </p:sp>
      <p:sp>
        <p:nvSpPr>
          <p:cNvPr id="3" name="Shape 1"/>
          <p:cNvSpPr/>
          <p:nvPr/>
        </p:nvSpPr>
        <p:spPr>
          <a:xfrm>
            <a:off x="461010" y="1037749"/>
            <a:ext cx="12496707" cy="6469440"/>
          </a:xfrm>
          <a:prstGeom prst="roundRect">
            <a:avLst>
              <a:gd name="adj" fmla="val 627"/>
            </a:avLst>
          </a:prstGeom>
          <a:solidFill>
            <a:srgbClr val="DBDBD6"/>
          </a:solidFill>
          <a:ln/>
        </p:spPr>
        <p:txBody>
          <a:bodyPr/>
          <a:lstStyle/>
          <a:p>
            <a:r>
              <a:rPr lang="en-US" sz="1100" dirty="0"/>
              <a:t>import socket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server = </a:t>
            </a:r>
            <a:r>
              <a:rPr lang="en-US" sz="1100" dirty="0" err="1"/>
              <a:t>socket.socket</a:t>
            </a:r>
            <a:r>
              <a:rPr lang="en-US" sz="1100" dirty="0"/>
              <a:t>(</a:t>
            </a:r>
            <a:r>
              <a:rPr lang="en-US" sz="1100" dirty="0" err="1"/>
              <a:t>socket.AF_INET</a:t>
            </a:r>
            <a:r>
              <a:rPr lang="en-US" sz="1100" dirty="0"/>
              <a:t>, </a:t>
            </a:r>
            <a:r>
              <a:rPr lang="en-US" sz="1100" dirty="0" err="1"/>
              <a:t>socket.SOCK_STREAM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server.bind</a:t>
            </a:r>
            <a:r>
              <a:rPr lang="en-US" sz="1100" dirty="0"/>
              <a:t>(('127.0.0.1', 9993))</a:t>
            </a:r>
          </a:p>
          <a:p>
            <a:r>
              <a:rPr lang="en-US" sz="1100" dirty="0" err="1"/>
              <a:t>server.listen</a:t>
            </a:r>
            <a:r>
              <a:rPr lang="en-US" sz="1100" dirty="0"/>
              <a:t>(5)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print("Server started. Waiting for client connection...")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while True:</a:t>
            </a:r>
          </a:p>
          <a:p>
            <a:r>
              <a:rPr lang="en-US" sz="1100" dirty="0"/>
              <a:t>    </a:t>
            </a:r>
            <a:r>
              <a:rPr lang="en-US" sz="1100" dirty="0" err="1"/>
              <a:t>client_socket</a:t>
            </a:r>
            <a:r>
              <a:rPr lang="en-US" sz="1100" dirty="0"/>
              <a:t>, address = </a:t>
            </a:r>
            <a:r>
              <a:rPr lang="en-US" sz="1100" dirty="0" err="1"/>
              <a:t>server.accept</a:t>
            </a:r>
            <a:r>
              <a:rPr lang="en-US" sz="1100" dirty="0"/>
              <a:t>()</a:t>
            </a:r>
          </a:p>
          <a:p>
            <a:r>
              <a:rPr lang="en-US" sz="1100" dirty="0"/>
              <a:t>    print(</a:t>
            </a:r>
            <a:r>
              <a:rPr lang="en-US" sz="1100" dirty="0" err="1"/>
              <a:t>f"Connected</a:t>
            </a:r>
            <a:r>
              <a:rPr lang="en-US" sz="1100" dirty="0"/>
              <a:t> with {address}")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    data = </a:t>
            </a:r>
            <a:r>
              <a:rPr lang="en-US" sz="1100" dirty="0" err="1"/>
              <a:t>client_socket.recv</a:t>
            </a:r>
            <a:r>
              <a:rPr lang="en-US" sz="1100" dirty="0"/>
              <a:t>(1024).decode()</a:t>
            </a:r>
          </a:p>
          <a:p>
            <a:r>
              <a:rPr lang="en-US" sz="1100" dirty="0"/>
              <a:t>    print("Received from client:", data)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    if </a:t>
            </a:r>
            <a:r>
              <a:rPr lang="en-US" sz="1100" dirty="0" err="1"/>
              <a:t>data.lower</a:t>
            </a:r>
            <a:r>
              <a:rPr lang="en-US" sz="1100" dirty="0"/>
              <a:t>() == "exit":</a:t>
            </a:r>
          </a:p>
          <a:p>
            <a:r>
              <a:rPr lang="en-US" sz="1100" dirty="0"/>
              <a:t>        </a:t>
            </a:r>
            <a:r>
              <a:rPr lang="en-US" sz="1100" dirty="0" err="1"/>
              <a:t>client_socket.send</a:t>
            </a:r>
            <a:r>
              <a:rPr lang="en-US" sz="1100" dirty="0"/>
              <a:t>("</a:t>
            </a:r>
            <a:r>
              <a:rPr lang="en-US" sz="1100" dirty="0" err="1"/>
              <a:t>Goodbye!".encode</a:t>
            </a:r>
            <a:r>
              <a:rPr lang="en-US" sz="1100" dirty="0"/>
              <a:t>())</a:t>
            </a:r>
          </a:p>
          <a:p>
            <a:r>
              <a:rPr lang="en-US" sz="1100" dirty="0"/>
              <a:t>        </a:t>
            </a:r>
            <a:r>
              <a:rPr lang="en-US" sz="1100" dirty="0" err="1"/>
              <a:t>client_socket.close</a:t>
            </a:r>
            <a:r>
              <a:rPr lang="en-US" sz="1100" dirty="0"/>
              <a:t>()</a:t>
            </a:r>
          </a:p>
          <a:p>
            <a:r>
              <a:rPr lang="en-US" sz="1100" dirty="0"/>
              <a:t>        print("Client requested exit. Closing server...")</a:t>
            </a:r>
          </a:p>
          <a:p>
            <a:r>
              <a:rPr lang="en-US" sz="1100" dirty="0"/>
              <a:t>        break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    # Send response back to client</a:t>
            </a:r>
          </a:p>
          <a:p>
            <a:r>
              <a:rPr lang="en-US" sz="1100" dirty="0"/>
              <a:t>    response = </a:t>
            </a:r>
            <a:r>
              <a:rPr lang="en-US" sz="1100" dirty="0" err="1"/>
              <a:t>f"Server</a:t>
            </a:r>
            <a:r>
              <a:rPr lang="en-US" sz="1100" dirty="0"/>
              <a:t> Received: {data}"</a:t>
            </a:r>
          </a:p>
          <a:p>
            <a:r>
              <a:rPr lang="en-US" sz="1100" dirty="0"/>
              <a:t>    </a:t>
            </a:r>
            <a:r>
              <a:rPr lang="en-US" sz="1100" dirty="0" err="1"/>
              <a:t>client_socket.send</a:t>
            </a:r>
            <a:r>
              <a:rPr lang="en-US" sz="1100" dirty="0"/>
              <a:t>(</a:t>
            </a:r>
            <a:r>
              <a:rPr lang="en-US" sz="1100" dirty="0" err="1"/>
              <a:t>response.encode</a:t>
            </a:r>
            <a:r>
              <a:rPr lang="en-US" sz="1100" dirty="0"/>
              <a:t>())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    </a:t>
            </a:r>
            <a:r>
              <a:rPr lang="en-US" sz="1100" dirty="0" err="1"/>
              <a:t>client_socket.close</a:t>
            </a:r>
            <a:r>
              <a:rPr lang="en-US" sz="1100" dirty="0"/>
              <a:t>()</a:t>
            </a:r>
          </a:p>
          <a:p>
            <a:br>
              <a:rPr lang="en-US" sz="1100" dirty="0"/>
            </a:br>
            <a:endParaRPr lang="en-US" sz="1100" dirty="0"/>
          </a:p>
          <a:p>
            <a:r>
              <a:rPr lang="en-US" sz="1100" dirty="0" err="1"/>
              <a:t>server.close</a:t>
            </a:r>
            <a:r>
              <a:rPr lang="en-US" sz="1100" dirty="0"/>
              <a:t>()</a:t>
            </a:r>
          </a:p>
          <a:p>
            <a:br>
              <a:rPr lang="en-US" dirty="0"/>
            </a:br>
            <a:endParaRPr lang="en-US" dirty="0"/>
          </a:p>
          <a:p>
            <a:endParaRPr lang="en-US" sz="1200" b="1" dirty="0"/>
          </a:p>
        </p:txBody>
      </p:sp>
      <p:sp>
        <p:nvSpPr>
          <p:cNvPr id="5" name="Text 3"/>
          <p:cNvSpPr/>
          <p:nvPr/>
        </p:nvSpPr>
        <p:spPr>
          <a:xfrm>
            <a:off x="586145" y="1136452"/>
            <a:ext cx="13458111" cy="2952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61010" y="4405253"/>
            <a:ext cx="65842" cy="65842"/>
          </a:xfrm>
          <a:prstGeom prst="roundRect">
            <a:avLst>
              <a:gd name="adj" fmla="val 694390"/>
            </a:avLst>
          </a:prstGeom>
          <a:solidFill>
            <a:srgbClr val="C8CAC1"/>
          </a:solidFill>
          <a:ln/>
        </p:spPr>
      </p:sp>
      <p:sp>
        <p:nvSpPr>
          <p:cNvPr id="8" name="Text 6"/>
          <p:cNvSpPr/>
          <p:nvPr/>
        </p:nvSpPr>
        <p:spPr>
          <a:xfrm>
            <a:off x="658535" y="4619982"/>
            <a:ext cx="1351085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61010" y="5164276"/>
            <a:ext cx="65842" cy="65842"/>
          </a:xfrm>
          <a:prstGeom prst="roundRect">
            <a:avLst>
              <a:gd name="adj" fmla="val 694390"/>
            </a:avLst>
          </a:prstGeom>
          <a:solidFill>
            <a:srgbClr val="C8CAC1"/>
          </a:solidFill>
          <a:ln/>
        </p:spPr>
      </p:sp>
      <p:sp>
        <p:nvSpPr>
          <p:cNvPr id="12" name="Shape 10"/>
          <p:cNvSpPr/>
          <p:nvPr/>
        </p:nvSpPr>
        <p:spPr>
          <a:xfrm>
            <a:off x="461010" y="5923300"/>
            <a:ext cx="65842" cy="65842"/>
          </a:xfrm>
          <a:prstGeom prst="roundRect">
            <a:avLst>
              <a:gd name="adj" fmla="val 694390"/>
            </a:avLst>
          </a:prstGeom>
          <a:solidFill>
            <a:srgbClr val="C8CAC1"/>
          </a:solidFill>
          <a:ln/>
        </p:spPr>
      </p:sp>
      <p:sp>
        <p:nvSpPr>
          <p:cNvPr id="15" name="Shape 13"/>
          <p:cNvSpPr/>
          <p:nvPr/>
        </p:nvSpPr>
        <p:spPr>
          <a:xfrm>
            <a:off x="461010" y="6682323"/>
            <a:ext cx="65842" cy="65842"/>
          </a:xfrm>
          <a:prstGeom prst="roundRect">
            <a:avLst>
              <a:gd name="adj" fmla="val 694390"/>
            </a:avLst>
          </a:prstGeom>
          <a:solidFill>
            <a:srgbClr val="C8CAC1"/>
          </a:solidFill>
          <a:ln/>
        </p:spPr>
      </p:sp>
      <p:sp>
        <p:nvSpPr>
          <p:cNvPr id="18" name="Shape 16"/>
          <p:cNvSpPr/>
          <p:nvPr/>
        </p:nvSpPr>
        <p:spPr>
          <a:xfrm>
            <a:off x="461010" y="7441347"/>
            <a:ext cx="65842" cy="65842"/>
          </a:xfrm>
          <a:prstGeom prst="roundRect">
            <a:avLst>
              <a:gd name="adj" fmla="val 694390"/>
            </a:avLst>
          </a:prstGeom>
          <a:solidFill>
            <a:srgbClr val="C8CAC1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0DB28-7E84-286F-6EBC-41E3E23B2750}"/>
              </a:ext>
            </a:extLst>
          </p:cNvPr>
          <p:cNvSpPr txBox="1"/>
          <p:nvPr/>
        </p:nvSpPr>
        <p:spPr>
          <a:xfrm>
            <a:off x="680225" y="205627"/>
            <a:ext cx="7649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Importing the Socket Library for Network Communication:-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9A623-DDB9-F066-D33D-781E6D3E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5" y="1194154"/>
            <a:ext cx="7783551" cy="1135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ACB48-8D4B-C2BA-1A70-A6F3163276EB}"/>
              </a:ext>
            </a:extLst>
          </p:cNvPr>
          <p:cNvSpPr txBox="1"/>
          <p:nvPr/>
        </p:nvSpPr>
        <p:spPr>
          <a:xfrm>
            <a:off x="1070517" y="2918049"/>
            <a:ext cx="1083898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Courier New" panose="02070309020205020404" pitchFamily="49" charset="0"/>
              </a:rPr>
              <a:t>socket</a:t>
            </a:r>
            <a:r>
              <a:rPr lang="en-US" b="1" i="1" dirty="0"/>
              <a:t> module provides networking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/>
              <a:t>Helps create server &amp; client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D1A6A-AC0E-1232-DFBF-B28964465B46}"/>
              </a:ext>
            </a:extLst>
          </p:cNvPr>
          <p:cNvSpPr txBox="1"/>
          <p:nvPr/>
        </p:nvSpPr>
        <p:spPr>
          <a:xfrm>
            <a:off x="914400" y="4309717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Creating a Server Socket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D3A49-B4D1-F48C-28B5-1F0ACCFD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1" y="5118042"/>
            <a:ext cx="7590178" cy="1158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86F387-0C6E-B7E7-492E-DBB2644DD648}"/>
              </a:ext>
            </a:extLst>
          </p:cNvPr>
          <p:cNvSpPr txBox="1"/>
          <p:nvPr/>
        </p:nvSpPr>
        <p:spPr>
          <a:xfrm>
            <a:off x="1014760" y="687593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Courier New" panose="02070309020205020404" pitchFamily="49" charset="0"/>
              </a:rPr>
              <a:t>AF_INET</a:t>
            </a:r>
            <a:r>
              <a:rPr lang="en-US" b="1" i="1" dirty="0"/>
              <a:t> → IPv4 addressing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Courier New" panose="02070309020205020404" pitchFamily="49" charset="0"/>
              </a:rPr>
              <a:t>SOCK_STREAM</a:t>
            </a:r>
            <a:r>
              <a:rPr lang="en-US" b="1" i="1" dirty="0"/>
              <a:t> → TCP protocol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Creates a server socket object</a:t>
            </a:r>
          </a:p>
        </p:txBody>
      </p:sp>
    </p:spTree>
    <p:extLst>
      <p:ext uri="{BB962C8B-B14F-4D97-AF65-F5344CB8AC3E}">
        <p14:creationId xmlns:p14="http://schemas.microsoft.com/office/powerpoint/2010/main" val="1685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133981-712F-52EB-1946-009D6039C1F3}"/>
              </a:ext>
            </a:extLst>
          </p:cNvPr>
          <p:cNvSpPr txBox="1"/>
          <p:nvPr/>
        </p:nvSpPr>
        <p:spPr>
          <a:xfrm>
            <a:off x="970156" y="39519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Binding the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C3DA3-2C2F-15FC-9655-D03F4317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" y="1161738"/>
            <a:ext cx="7620660" cy="115834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65574CF-7858-AF8C-9E91-0B02ED19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56" y="2760576"/>
            <a:ext cx="470846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Assigns the server IP &amp; port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127.0.0.1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localhost (same computer)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9993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port used for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30D18-1B73-8B5F-9832-676CE569D921}"/>
              </a:ext>
            </a:extLst>
          </p:cNvPr>
          <p:cNvSpPr txBox="1"/>
          <p:nvPr/>
        </p:nvSpPr>
        <p:spPr>
          <a:xfrm>
            <a:off x="970156" y="467343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Accepting Client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71D58-9C67-AA3F-6C66-8A1E8B28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62" y="5324404"/>
            <a:ext cx="7468247" cy="112785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ED0A07B-D475-0F0E-322F-92F28C979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781" y="6575044"/>
            <a:ext cx="1477006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 accepts connection request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client_socket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communication channel</a:t>
            </a:r>
            <a:endParaRPr kumimoji="0" lang="en-US" altLang="en-US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address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client details (IP, port)</a:t>
            </a:r>
            <a:endParaRPr kumimoji="0" lang="en-US" altLang="en-US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8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992</Words>
  <Application>Microsoft Office PowerPoint</Application>
  <PresentationFormat>Custom</PresentationFormat>
  <Paragraphs>182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Unicode MS</vt:lpstr>
      <vt:lpstr>Roboto Condensed</vt:lpstr>
      <vt:lpstr>Hubot Sans Light</vt:lpstr>
      <vt:lpstr>Consolas</vt:lpstr>
      <vt:lpstr>Hubot Sans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Anand Manekar</dc:creator>
  <cp:lastModifiedBy>Anand Manekar</cp:lastModifiedBy>
  <cp:revision>3</cp:revision>
  <dcterms:created xsi:type="dcterms:W3CDTF">2025-10-26T07:40:15Z</dcterms:created>
  <dcterms:modified xsi:type="dcterms:W3CDTF">2025-10-27T05:27:12Z</dcterms:modified>
</cp:coreProperties>
</file>